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8" r:id="rId2"/>
    <p:sldId id="335" r:id="rId3"/>
    <p:sldId id="375" r:id="rId4"/>
    <p:sldId id="412" r:id="rId5"/>
    <p:sldId id="428" r:id="rId6"/>
    <p:sldId id="429" r:id="rId7"/>
    <p:sldId id="415" r:id="rId8"/>
    <p:sldId id="424" r:id="rId9"/>
    <p:sldId id="425" r:id="rId10"/>
    <p:sldId id="426" r:id="rId11"/>
    <p:sldId id="431" r:id="rId12"/>
    <p:sldId id="432" r:id="rId13"/>
    <p:sldId id="433" r:id="rId14"/>
    <p:sldId id="434" r:id="rId15"/>
    <p:sldId id="408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 Steven" initials="SS" lastIdx="6" clrIdx="0">
    <p:extLst>
      <p:ext uri="{19B8F6BF-5375-455C-9EA6-DF929625EA0E}">
        <p15:presenceInfo xmlns:p15="http://schemas.microsoft.com/office/powerpoint/2012/main" userId="cdb32f0b622968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AFAFA"/>
    <a:srgbClr val="1F4E79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3826" autoAdjust="0"/>
  </p:normalViewPr>
  <p:slideViewPr>
    <p:cSldViewPr snapToGrid="0">
      <p:cViewPr varScale="1">
        <p:scale>
          <a:sx n="125" d="100"/>
          <a:sy n="125" d="100"/>
        </p:scale>
        <p:origin x="1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4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7T16:47:44.639" idx="5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90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264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299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472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2837-CF97-A83D-0D45-B00DB5E82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96B4556-AF1E-81F5-23BF-09290A2BB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4143348-0C2C-0FC3-6032-D21C23872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EB6E6F-E331-AEF0-3E30-0D111DA8E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377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7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5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83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65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6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90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64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8F53B-2648-0C67-AC6F-968C495CE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1411ADB-1E4C-D244-BD29-F94D09726A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395900-351A-0A3A-8521-3C03F641B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7FCE36-F5A6-3BD0-D807-95456D585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38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F1B1-7899-D892-DA54-2753220A1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FED821-F720-BBDA-DE9B-26EA49D14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324B1F-1127-9317-EE86-7BDF234E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1A6127-712E-A604-AF5A-A7934D228E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913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2145" y="99463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038" y="98550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1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32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sz="1800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8"/>
            <a:ext cx="10515600" cy="4859989"/>
          </a:xfrm>
        </p:spPr>
        <p:txBody>
          <a:bodyPr/>
          <a:lstStyle>
            <a:lvl1pPr marL="358766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1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6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5" y="2"/>
            <a:ext cx="11725483" cy="608944"/>
            <a:chOff x="565604" y="0"/>
            <a:chExt cx="11725482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5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66" lvl="0" indent="-457189" algn="l" defTabSz="91437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2" y="3"/>
            <a:ext cx="12291087" cy="608944"/>
            <a:chOff x="0" y="0"/>
            <a:chExt cx="12291086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9" y="178331"/>
              <a:ext cx="13467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15" indent="-514338" algn="l" defTabSz="914377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1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comments" Target="../comments/comment1.xml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comments" Target="../comments/comment2.xml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112"/>
            <a:ext cx="12204000" cy="977388"/>
            <a:chOff x="0" y="-4113"/>
            <a:chExt cx="12204000" cy="9773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75895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971767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207972" y="5894738"/>
            <a:ext cx="3289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Peng Shan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4979" y="1476763"/>
            <a:ext cx="1169921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Disentangled Cascaded Graph Convolution Networks for Multi-Behavior</a:t>
            </a:r>
          </a:p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42059" y="5433877"/>
            <a:ext cx="255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2024.7.11 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6572647" y="3607796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 ACM 2024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23536" y="5067211"/>
            <a:ext cx="5344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Code</a:t>
            </a:r>
            <a:r>
              <a:rPr lang="zh-CN" altLang="en-US" sz="1600" dirty="0"/>
              <a:t>：</a:t>
            </a:r>
            <a:r>
              <a:rPr lang="en-US" altLang="zh-CN" sz="1600" dirty="0"/>
              <a:t>https://github.com/JianhuaDongCS/Disen-CGCN </a:t>
            </a: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7CA4994-3B89-E74A-883C-670D71D563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9800" y="2408233"/>
            <a:ext cx="7772400" cy="25828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AB11320-96BA-6D4B-2734-FAE1B0EF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771" y="1347310"/>
            <a:ext cx="5454459" cy="55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3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759CFB4-6742-2BCC-69C4-568C8BC01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467" y="1749552"/>
            <a:ext cx="8435115" cy="380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1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0BD202-4559-BC66-7235-1AB8EB75A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441" y="2204866"/>
            <a:ext cx="8183117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8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CA4F5D-E4C5-EC41-60CF-086067B0A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792" y="1596390"/>
            <a:ext cx="9424416" cy="518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7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F77D1-E0F6-21B2-0532-F36D574B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E1472A5-B9CA-B064-0305-B2B31D7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15028C8-01E3-56BF-CA8C-29040EA2D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2" y="2184455"/>
            <a:ext cx="11039856" cy="291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03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539262" y="3241166"/>
            <a:ext cx="10515600" cy="482946"/>
          </a:xfrm>
        </p:spPr>
        <p:txBody>
          <a:bodyPr/>
          <a:lstStyle/>
          <a:p>
            <a:r>
              <a:rPr kumimoji="1" lang="en-US" altLang="zh-CN" sz="8000" dirty="0">
                <a:latin typeface="Times New Roman" panose="020206030504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18803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93377" y="716740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93407" y="2075378"/>
            <a:ext cx="4730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Existing methods fall short in capturing the nuanced preferences users exhibit towards items across different behaviors.</a:t>
            </a:r>
          </a:p>
          <a:p>
            <a:pPr algn="just"/>
            <a:endParaRPr lang="en-US" altLang="zh-CN" dirty="0"/>
          </a:p>
          <a:p>
            <a:pPr algn="just"/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They typically use a shared feature transformation function. However, preference patterns can vary significantly among individuals across different behaviors. A common transformation may not effectively personalize this process for individual users and items.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1745E2-4197-F218-AAC9-89BEE5D2D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1" y="1543704"/>
            <a:ext cx="5997676" cy="4913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866955-0751-F05E-70C7-ADCF7DCF7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487424"/>
            <a:ext cx="10485622" cy="50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3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B3F954-93C6-67F7-AC14-E1A0DF120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842" y="1683615"/>
            <a:ext cx="6542910" cy="76773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0BA7BB8-61DB-E2F0-1C62-D8014537B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858" y="2693103"/>
            <a:ext cx="6166142" cy="390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A569D16-EC0E-472F-60BF-15EDADED2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360" y="3281699"/>
            <a:ext cx="5818640" cy="11797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C33F4B8-2A9A-EDE1-3D6B-5D346F432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542" y="4790519"/>
            <a:ext cx="6356298" cy="68962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1D7C07A-597E-33F1-F5F0-C6BF1ED51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0754" y="5742258"/>
            <a:ext cx="6427086" cy="8489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E20667D-7635-EF2D-682D-ADAC946983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976" y="2356179"/>
            <a:ext cx="5491778" cy="254007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058D83A-0C9D-696E-1259-EF325FC7D5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8929" y="4933262"/>
            <a:ext cx="2244871" cy="37414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A42BB57-4FF4-CB3A-76C3-FEB1CCBCFA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8928" y="6003382"/>
            <a:ext cx="2314975" cy="3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53348AF-23CA-E465-E68E-9077B96A0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72" y="2468820"/>
            <a:ext cx="6359427" cy="294138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894F6BF-C642-128E-7806-AC918CAC0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3832" y="1516380"/>
            <a:ext cx="504063" cy="473202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0D9AC9F-A849-92DD-0839-B2D150AC4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506" y="1253474"/>
            <a:ext cx="4130996" cy="524081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B67A78F-7F62-2763-699E-2AB8E6D4BC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3939" y="4090416"/>
            <a:ext cx="1079861" cy="30064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49100EA-24D9-E3E9-06D5-5D589E073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3939" y="4813386"/>
            <a:ext cx="1013020" cy="29971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7791F94-617C-A74C-0B10-EF0AC4748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1245" y="5614259"/>
            <a:ext cx="1388074" cy="30064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F14C9D64-8AA9-EB33-95FF-D198194545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1245" y="6033292"/>
            <a:ext cx="1341289" cy="3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B9C1F63-C1E8-AB8B-BF33-870BC48D5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" y="1914144"/>
            <a:ext cx="5632704" cy="378908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0E8A04E-D6C5-BC07-4D0C-6C9BA9339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8226" y="1639824"/>
            <a:ext cx="490509" cy="495604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AE42290-DC53-73C5-F7AE-5B7DBB785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918" y="1463040"/>
            <a:ext cx="4815825" cy="52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5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7E18B8-32A1-F07B-B415-FF8C1CA86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05" y="2304893"/>
            <a:ext cx="7268589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321D3-F94F-32E2-090F-37AF7EFAF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6A794BC-1FAB-62E9-1395-3AAF20C4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DD0C63F-97BF-AC27-7914-DB8C3289F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832" y="1718478"/>
            <a:ext cx="9546336" cy="47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7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2E50-416B-74CF-B391-47D83A16A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99B2CF1-9CCB-463D-1BE9-1A697CDE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600" dirty="0">
                <a:latin typeface="Times New Roman" panose="02020603050405020304" pitchFamily="18" charset="0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2A50D6-8003-0B80-359E-65668C518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30" y="1652017"/>
            <a:ext cx="9637540" cy="48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36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134</Words>
  <Application>Microsoft Office PowerPoint</Application>
  <PresentationFormat>宽屏</PresentationFormat>
  <Paragraphs>43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等线</vt:lpstr>
      <vt:lpstr>黑体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Motivation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Thanks!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Shan Steven</cp:lastModifiedBy>
  <cp:revision>1816</cp:revision>
  <dcterms:created xsi:type="dcterms:W3CDTF">2017-04-22T07:59:00Z</dcterms:created>
  <dcterms:modified xsi:type="dcterms:W3CDTF">2024-07-11T09:18:42Z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